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sldIdLst>
    <p:sldId id="256" r:id="rId2"/>
    <p:sldId id="258" r:id="rId3"/>
    <p:sldId id="259" r:id="rId4"/>
    <p:sldId id="267" r:id="rId5"/>
    <p:sldId id="269" r:id="rId6"/>
    <p:sldId id="270" r:id="rId7"/>
    <p:sldId id="260" r:id="rId8"/>
    <p:sldId id="261" r:id="rId9"/>
    <p:sldId id="268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7FD619D-B48D-4FD7-A9C4-9068F23D8CBB}">
          <p14:sldIdLst>
            <p14:sldId id="256"/>
            <p14:sldId id="258"/>
            <p14:sldId id="259"/>
            <p14:sldId id="267"/>
            <p14:sldId id="269"/>
            <p14:sldId id="270"/>
            <p14:sldId id="260"/>
            <p14:sldId id="261"/>
            <p14:sldId id="268"/>
            <p14:sldId id="262"/>
            <p14:sldId id="263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D477F-A644-406F-8528-D371C36048EB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6A492-761E-42A4-9728-01BC9B59AF5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6A492-761E-42A4-9728-01BC9B59AF5C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67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47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8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48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09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7598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271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728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5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4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69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1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5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0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8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25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85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12616-0678-4E42-9417-C6CB1A785A9A}" type="datetimeFigureOut">
              <a:rPr lang="fr-FR" smtClean="0"/>
              <a:pPr/>
              <a:t>11/06/2018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3AB93E-3865-4222-9EA0-A82DECE64CA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2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F3CADBA-C217-4F13-9637-0829409C9E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5" b="40207"/>
          <a:stretch/>
        </p:blipFill>
        <p:spPr bwMode="auto">
          <a:xfrm>
            <a:off x="10484528" y="0"/>
            <a:ext cx="1707472" cy="99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0E13FD-275B-40FC-99C3-AD8B2C8D1A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r="35582"/>
          <a:stretch/>
        </p:blipFill>
        <p:spPr bwMode="auto">
          <a:xfrm>
            <a:off x="3645535" y="312532"/>
            <a:ext cx="4900930" cy="2301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F42861-FFBB-4841-86EF-6DD864AB7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81937" y="2086254"/>
            <a:ext cx="3991762" cy="25011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37058B-C79A-40E7-8DCE-BEB9F6271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2513672"/>
            <a:ext cx="7766936" cy="1646302"/>
          </a:xfrm>
        </p:spPr>
        <p:txBody>
          <a:bodyPr/>
          <a:lstStyle/>
          <a:p>
            <a:pPr algn="ctr"/>
            <a:r>
              <a:rPr lang="fr-FR" dirty="0"/>
              <a:t>PROJET VALAR2000</a:t>
            </a:r>
            <a:br>
              <a:rPr lang="fr-FR" dirty="0"/>
            </a:br>
            <a:r>
              <a:rPr lang="fr-FR" dirty="0"/>
              <a:t>Arrêt Demandé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2EC53-A0C6-4D38-AA66-E44B099C1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5332333"/>
            <a:ext cx="7766936" cy="1096899"/>
          </a:xfrm>
        </p:spPr>
        <p:txBody>
          <a:bodyPr/>
          <a:lstStyle/>
          <a:p>
            <a:pPr algn="l"/>
            <a:r>
              <a:rPr lang="fr-FR" dirty="0"/>
              <a:t>Mr. COTTET									Lycée Maurice GENEVOIX</a:t>
            </a:r>
          </a:p>
          <a:p>
            <a:pPr algn="l"/>
            <a:r>
              <a:rPr lang="fr-FR" dirty="0"/>
              <a:t>Année 2017-2018								Académie Orléans-Tours</a:t>
            </a:r>
          </a:p>
        </p:txBody>
      </p:sp>
    </p:spTree>
    <p:extLst>
      <p:ext uri="{BB962C8B-B14F-4D97-AF65-F5344CB8AC3E}">
        <p14:creationId xmlns:p14="http://schemas.microsoft.com/office/powerpoint/2010/main" val="154780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AF060A1-86D6-40EF-AD32-A404D063EB10}"/>
              </a:ext>
            </a:extLst>
          </p:cNvPr>
          <p:cNvSpPr txBox="1"/>
          <p:nvPr/>
        </p:nvSpPr>
        <p:spPr>
          <a:xfrm>
            <a:off x="0" y="0"/>
            <a:ext cx="646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DESIGN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F764EC-F47D-4BBB-A66B-1504AB5E97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1" y="1195387"/>
            <a:ext cx="5759450" cy="416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849C7B-7A4B-4881-A60D-9BB550F347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31" y="1501457"/>
            <a:ext cx="5759450" cy="385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35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5A577BB-79EC-4EF4-ACC5-73026F7B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35" y="0"/>
            <a:ext cx="1841644" cy="114778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B1AA710-70EA-4610-AA2C-35CA147B910C}"/>
              </a:ext>
            </a:extLst>
          </p:cNvPr>
          <p:cNvSpPr txBox="1"/>
          <p:nvPr/>
        </p:nvSpPr>
        <p:spPr>
          <a:xfrm>
            <a:off x="0" y="0"/>
            <a:ext cx="646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PROGRAMMATION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4E936B-BAD2-47ED-B5F7-1B3EEA47D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0"/>
            <a:ext cx="1841644" cy="9531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5E84333-C488-46BE-A38C-9B03E5D08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97" y="1323546"/>
            <a:ext cx="4744350" cy="25551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CAD489-25CC-442C-8C29-57A961109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0" r="1060" b="77344"/>
          <a:stretch/>
        </p:blipFill>
        <p:spPr>
          <a:xfrm>
            <a:off x="5440534" y="4249036"/>
            <a:ext cx="3857625" cy="15537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44F6B2-B8DA-4B32-9621-BF5C014D74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t="27347" r="17066" b="25040"/>
          <a:stretch/>
        </p:blipFill>
        <p:spPr>
          <a:xfrm rot="10235127">
            <a:off x="6581215" y="1198286"/>
            <a:ext cx="5069609" cy="24987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C1F8A87-8C26-45FB-894C-B599C8F913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 t="37551" r="18291" b="30300"/>
          <a:stretch/>
        </p:blipFill>
        <p:spPr>
          <a:xfrm rot="10414617">
            <a:off x="227073" y="4678244"/>
            <a:ext cx="4814594" cy="15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Programm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49" y="0"/>
            <a:ext cx="7305004" cy="6858000"/>
          </a:xfrm>
          <a:prstGeom prst="rect">
            <a:avLst/>
          </a:prstGeom>
        </p:spPr>
      </p:pic>
      <p:pic>
        <p:nvPicPr>
          <p:cNvPr id="8" name="Image 7" descr="Programm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3796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EF20C5-4F0D-4089-A071-F2DEB45084DB}"/>
              </a:ext>
            </a:extLst>
          </p:cNvPr>
          <p:cNvSpPr txBox="1"/>
          <p:nvPr/>
        </p:nvSpPr>
        <p:spPr>
          <a:xfrm>
            <a:off x="-1" y="0"/>
            <a:ext cx="11265763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b="1" dirty="0"/>
              <a:t>FICHES RECETTES/TESTS/PROBLEMES RENCONTRES </a:t>
            </a:r>
          </a:p>
        </p:txBody>
      </p:sp>
      <p:pic>
        <p:nvPicPr>
          <p:cNvPr id="3" name="Image 2" descr="Frequence_Horlo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46" y="544990"/>
            <a:ext cx="4558927" cy="2866426"/>
          </a:xfrm>
          <a:prstGeom prst="rect">
            <a:avLst/>
          </a:prstGeom>
        </p:spPr>
      </p:pic>
      <p:pic>
        <p:nvPicPr>
          <p:cNvPr id="4" name="Image 3" descr="GSM_CP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80" y="3670733"/>
            <a:ext cx="5069211" cy="3187267"/>
          </a:xfrm>
          <a:prstGeom prst="rect">
            <a:avLst/>
          </a:prstGeom>
        </p:spPr>
      </p:pic>
      <p:pic>
        <p:nvPicPr>
          <p:cNvPr id="5" name="Image 4" descr="GSM_Nu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877" y="3666393"/>
            <a:ext cx="5036997" cy="3167012"/>
          </a:xfrm>
          <a:prstGeom prst="rect">
            <a:avLst/>
          </a:prstGeom>
        </p:spPr>
      </p:pic>
      <p:pic>
        <p:nvPicPr>
          <p:cNvPr id="6" name="Image 5" descr="Problemes_Elec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601" y="539860"/>
            <a:ext cx="5249007" cy="3120327"/>
          </a:xfrm>
          <a:prstGeom prst="rect">
            <a:avLst/>
          </a:prstGeom>
        </p:spPr>
      </p:pic>
      <p:pic>
        <p:nvPicPr>
          <p:cNvPr id="7" name="Image 6" descr="RS232_A+CLRF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4506"/>
            <a:ext cx="3648808" cy="22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6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D90A560-3C7F-4A57-9C40-98D6E4B5EFDF}"/>
              </a:ext>
            </a:extLst>
          </p:cNvPr>
          <p:cNvSpPr txBox="1"/>
          <p:nvPr/>
        </p:nvSpPr>
        <p:spPr>
          <a:xfrm>
            <a:off x="0" y="0"/>
            <a:ext cx="646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49278B-A2EF-44B9-A9B3-4771FE8A5E4E}"/>
              </a:ext>
            </a:extLst>
          </p:cNvPr>
          <p:cNvSpPr txBox="1"/>
          <p:nvPr/>
        </p:nvSpPr>
        <p:spPr>
          <a:xfrm>
            <a:off x="671804" y="1455576"/>
            <a:ext cx="1089815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fr-FR" sz="3600" dirty="0"/>
              <a:t>Mise en œuvre de la mémoire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fr-FR" sz="3600" dirty="0"/>
              <a:t>Interruptions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fr-FR" sz="3600" dirty="0"/>
              <a:t>Communications avec les autres cartes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fr-FR" sz="3600" dirty="0"/>
              <a:t>Programme de mise en fonctionnement du valideur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Ø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77431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C0538-58E2-46DE-8CDE-15143823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4" y="14791"/>
            <a:ext cx="8596668" cy="766439"/>
          </a:xfrm>
        </p:spPr>
        <p:txBody>
          <a:bodyPr/>
          <a:lstStyle/>
          <a:p>
            <a:r>
              <a:rPr lang="fr-FR" dirty="0"/>
              <a:t>SYSTÈME ACTUEL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C4B1D0-2A28-4462-BE02-37BAADC68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768" y="2303499"/>
            <a:ext cx="2852738" cy="433746"/>
          </a:xfrm>
        </p:spPr>
        <p:txBody>
          <a:bodyPr/>
          <a:lstStyle/>
          <a:p>
            <a:pPr algn="ctr"/>
            <a:r>
              <a:rPr lang="fr-FR" i="1" dirty="0"/>
              <a:t>Moteurs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696CDB-3C94-4507-8D93-BB5845846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6557" y="204497"/>
            <a:ext cx="2618573" cy="3510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i="1" dirty="0"/>
              <a:t>Lecture/Ecriture Magnétique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621E33-7E43-48CF-93FA-405B69A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53218" y="2679992"/>
            <a:ext cx="2504644" cy="433746"/>
          </a:xfrm>
        </p:spPr>
        <p:txBody>
          <a:bodyPr/>
          <a:lstStyle/>
          <a:p>
            <a:pPr algn="ctr"/>
            <a:r>
              <a:rPr lang="fr-FR" i="1" dirty="0"/>
              <a:t>Impression</a:t>
            </a:r>
          </a:p>
        </p:txBody>
      </p:sp>
      <p:pic>
        <p:nvPicPr>
          <p:cNvPr id="7" name="Espace réservé du contenu 6" descr="CIMG2305">
            <a:extLst>
              <a:ext uri="{FF2B5EF4-FFF2-40B4-BE49-F238E27FC236}">
                <a16:creationId xmlns:a16="http://schemas.microsoft.com/office/drawing/2014/main" id="{979871C0-5867-4469-93DF-51F035EF50D3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917" r="4694" b="10680"/>
          <a:stretch>
            <a:fillRect/>
          </a:stretch>
        </p:blipFill>
        <p:spPr bwMode="auto">
          <a:xfrm>
            <a:off x="3407183" y="3664423"/>
            <a:ext cx="4186237" cy="30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IMG1239">
            <a:extLst>
              <a:ext uri="{FF2B5EF4-FFF2-40B4-BE49-F238E27FC236}">
                <a16:creationId xmlns:a16="http://schemas.microsoft.com/office/drawing/2014/main" id="{9BA0EFDC-6E83-4AE5-92F0-84353F95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r="1309" b="36775"/>
          <a:stretch>
            <a:fillRect/>
          </a:stretch>
        </p:blipFill>
        <p:spPr bwMode="auto">
          <a:xfrm>
            <a:off x="695769" y="1233524"/>
            <a:ext cx="285273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Valideur Tete impression CIMG1250">
            <a:extLst>
              <a:ext uri="{FF2B5EF4-FFF2-40B4-BE49-F238E27FC236}">
                <a16:creationId xmlns:a16="http://schemas.microsoft.com/office/drawing/2014/main" id="{2E404997-4E1C-4FDB-9234-7BBB605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/>
          <a:stretch>
            <a:fillRect/>
          </a:stretch>
        </p:blipFill>
        <p:spPr bwMode="auto">
          <a:xfrm>
            <a:off x="8053218" y="802278"/>
            <a:ext cx="2504644" cy="19005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MG1252">
            <a:extLst>
              <a:ext uri="{FF2B5EF4-FFF2-40B4-BE49-F238E27FC236}">
                <a16:creationId xmlns:a16="http://schemas.microsoft.com/office/drawing/2014/main" id="{A1517052-B3AC-4BF7-8FB1-3DD4C542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23" y="1074674"/>
            <a:ext cx="2076443" cy="150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BB22464-FCD6-4F16-82D9-0A528ECDF63B}"/>
              </a:ext>
            </a:extLst>
          </p:cNvPr>
          <p:cNvSpPr/>
          <p:nvPr/>
        </p:nvSpPr>
        <p:spPr>
          <a:xfrm>
            <a:off x="3597779" y="1526195"/>
            <a:ext cx="7167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948010C-8B43-41DD-A76C-53C1A459EF22}"/>
              </a:ext>
            </a:extLst>
          </p:cNvPr>
          <p:cNvSpPr/>
          <p:nvPr/>
        </p:nvSpPr>
        <p:spPr>
          <a:xfrm>
            <a:off x="6472277" y="1585760"/>
            <a:ext cx="147323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D243C82-E62A-4E13-97F4-9A5ED0512F21}"/>
              </a:ext>
            </a:extLst>
          </p:cNvPr>
          <p:cNvSpPr/>
          <p:nvPr/>
        </p:nvSpPr>
        <p:spPr>
          <a:xfrm rot="8553919">
            <a:off x="6268394" y="3236799"/>
            <a:ext cx="1898182" cy="19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F23873-5F65-45CF-9E7A-6F4A36FEE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1936">
            <a:off x="541354" y="4040328"/>
            <a:ext cx="2476500" cy="1562100"/>
          </a:xfrm>
          <a:prstGeom prst="rect">
            <a:avLst/>
          </a:prstGeom>
        </p:spPr>
      </p:pic>
      <p:sp>
        <p:nvSpPr>
          <p:cNvPr id="11" name="Flèche : droite à entaille 10">
            <a:extLst>
              <a:ext uri="{FF2B5EF4-FFF2-40B4-BE49-F238E27FC236}">
                <a16:creationId xmlns:a16="http://schemas.microsoft.com/office/drawing/2014/main" id="{68B3169E-D671-45AA-AB87-1F2BF3EC75BA}"/>
              </a:ext>
            </a:extLst>
          </p:cNvPr>
          <p:cNvSpPr/>
          <p:nvPr/>
        </p:nvSpPr>
        <p:spPr>
          <a:xfrm rot="17138204">
            <a:off x="1946320" y="3012981"/>
            <a:ext cx="978408" cy="484632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à entaille 16">
            <a:extLst>
              <a:ext uri="{FF2B5EF4-FFF2-40B4-BE49-F238E27FC236}">
                <a16:creationId xmlns:a16="http://schemas.microsoft.com/office/drawing/2014/main" id="{30CC467B-BC32-4608-8437-F33D0F77EACC}"/>
              </a:ext>
            </a:extLst>
          </p:cNvPr>
          <p:cNvSpPr/>
          <p:nvPr/>
        </p:nvSpPr>
        <p:spPr>
          <a:xfrm>
            <a:off x="3585166" y="2023707"/>
            <a:ext cx="729382" cy="248927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à entaille 17">
            <a:extLst>
              <a:ext uri="{FF2B5EF4-FFF2-40B4-BE49-F238E27FC236}">
                <a16:creationId xmlns:a16="http://schemas.microsoft.com/office/drawing/2014/main" id="{91D36B4C-A008-4809-906C-50D9A191CA93}"/>
              </a:ext>
            </a:extLst>
          </p:cNvPr>
          <p:cNvSpPr/>
          <p:nvPr/>
        </p:nvSpPr>
        <p:spPr>
          <a:xfrm>
            <a:off x="6509653" y="2110138"/>
            <a:ext cx="1435862" cy="248927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à entaille 18">
            <a:extLst>
              <a:ext uri="{FF2B5EF4-FFF2-40B4-BE49-F238E27FC236}">
                <a16:creationId xmlns:a16="http://schemas.microsoft.com/office/drawing/2014/main" id="{1B9DB13E-C08E-4091-9C2F-B7AD39424C79}"/>
              </a:ext>
            </a:extLst>
          </p:cNvPr>
          <p:cNvSpPr/>
          <p:nvPr/>
        </p:nvSpPr>
        <p:spPr>
          <a:xfrm flipH="1">
            <a:off x="6503526" y="2332551"/>
            <a:ext cx="1435862" cy="248927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à entaille 19">
            <a:extLst>
              <a:ext uri="{FF2B5EF4-FFF2-40B4-BE49-F238E27FC236}">
                <a16:creationId xmlns:a16="http://schemas.microsoft.com/office/drawing/2014/main" id="{3472EB4C-D837-41B2-938C-5517190AA464}"/>
              </a:ext>
            </a:extLst>
          </p:cNvPr>
          <p:cNvSpPr/>
          <p:nvPr/>
        </p:nvSpPr>
        <p:spPr>
          <a:xfrm flipH="1">
            <a:off x="3585165" y="2263202"/>
            <a:ext cx="767727" cy="248927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63B1816-4A82-4B28-B70B-9F7274AD424E}"/>
              </a:ext>
            </a:extLst>
          </p:cNvPr>
          <p:cNvSpPr/>
          <p:nvPr/>
        </p:nvSpPr>
        <p:spPr>
          <a:xfrm rot="5400000">
            <a:off x="4941220" y="3160468"/>
            <a:ext cx="1111718" cy="15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0779F249-71F9-4DAE-BAF7-2E14C0A4550B}"/>
              </a:ext>
            </a:extLst>
          </p:cNvPr>
          <p:cNvSpPr/>
          <p:nvPr/>
        </p:nvSpPr>
        <p:spPr>
          <a:xfrm rot="14320765">
            <a:off x="2580195" y="3143896"/>
            <a:ext cx="1898182" cy="30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A5CCAD6-58AC-4101-8E88-5DE8F07C57CA}"/>
              </a:ext>
            </a:extLst>
          </p:cNvPr>
          <p:cNvSpPr/>
          <p:nvPr/>
        </p:nvSpPr>
        <p:spPr>
          <a:xfrm rot="19353919">
            <a:off x="6588998" y="3382493"/>
            <a:ext cx="1898182" cy="195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A1328DCA-A042-42D3-B0DA-017F44FFB062}"/>
              </a:ext>
            </a:extLst>
          </p:cNvPr>
          <p:cNvSpPr/>
          <p:nvPr/>
        </p:nvSpPr>
        <p:spPr>
          <a:xfrm rot="16200000">
            <a:off x="5198137" y="3160468"/>
            <a:ext cx="1111718" cy="15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à entaille 24">
            <a:extLst>
              <a:ext uri="{FF2B5EF4-FFF2-40B4-BE49-F238E27FC236}">
                <a16:creationId xmlns:a16="http://schemas.microsoft.com/office/drawing/2014/main" id="{AA6F2940-BD22-4E98-93D7-BF213963AF67}"/>
              </a:ext>
            </a:extLst>
          </p:cNvPr>
          <p:cNvSpPr/>
          <p:nvPr/>
        </p:nvSpPr>
        <p:spPr>
          <a:xfrm rot="5400000">
            <a:off x="4532649" y="2899862"/>
            <a:ext cx="978408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à entaille 25">
            <a:extLst>
              <a:ext uri="{FF2B5EF4-FFF2-40B4-BE49-F238E27FC236}">
                <a16:creationId xmlns:a16="http://schemas.microsoft.com/office/drawing/2014/main" id="{D369A9AD-C958-4AA5-B127-41D5E8819CAC}"/>
              </a:ext>
            </a:extLst>
          </p:cNvPr>
          <p:cNvSpPr/>
          <p:nvPr/>
        </p:nvSpPr>
        <p:spPr>
          <a:xfrm rot="19268702">
            <a:off x="6999620" y="3518208"/>
            <a:ext cx="1833809" cy="161181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à entaille 26">
            <a:extLst>
              <a:ext uri="{FF2B5EF4-FFF2-40B4-BE49-F238E27FC236}">
                <a16:creationId xmlns:a16="http://schemas.microsoft.com/office/drawing/2014/main" id="{E75A2D8E-0865-43DC-A32B-6E29FA65A17A}"/>
              </a:ext>
            </a:extLst>
          </p:cNvPr>
          <p:cNvSpPr/>
          <p:nvPr/>
        </p:nvSpPr>
        <p:spPr>
          <a:xfrm rot="16200000">
            <a:off x="5636056" y="2917961"/>
            <a:ext cx="978408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à entaille 27">
            <a:extLst>
              <a:ext uri="{FF2B5EF4-FFF2-40B4-BE49-F238E27FC236}">
                <a16:creationId xmlns:a16="http://schemas.microsoft.com/office/drawing/2014/main" id="{6CFA3489-DCF6-4F30-B003-1CE8A82D034B}"/>
              </a:ext>
            </a:extLst>
          </p:cNvPr>
          <p:cNvSpPr/>
          <p:nvPr/>
        </p:nvSpPr>
        <p:spPr>
          <a:xfrm>
            <a:off x="7992664" y="3949834"/>
            <a:ext cx="1042644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à entaille 28">
            <a:extLst>
              <a:ext uri="{FF2B5EF4-FFF2-40B4-BE49-F238E27FC236}">
                <a16:creationId xmlns:a16="http://schemas.microsoft.com/office/drawing/2014/main" id="{A2679559-21E3-4B09-8D33-7DBA1E79F346}"/>
              </a:ext>
            </a:extLst>
          </p:cNvPr>
          <p:cNvSpPr/>
          <p:nvPr/>
        </p:nvSpPr>
        <p:spPr>
          <a:xfrm>
            <a:off x="7992664" y="4648077"/>
            <a:ext cx="1042644" cy="484632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AC358E1-777D-4478-A232-21D396D1846B}"/>
              </a:ext>
            </a:extLst>
          </p:cNvPr>
          <p:cNvSpPr/>
          <p:nvPr/>
        </p:nvSpPr>
        <p:spPr>
          <a:xfrm>
            <a:off x="7992664" y="5343321"/>
            <a:ext cx="104264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6592FE-5CE2-4F51-A18F-D6450DAA574C}"/>
              </a:ext>
            </a:extLst>
          </p:cNvPr>
          <p:cNvSpPr txBox="1"/>
          <p:nvPr/>
        </p:nvSpPr>
        <p:spPr>
          <a:xfrm>
            <a:off x="9144000" y="3949834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Infos ticket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3F63FEE-6C07-4006-BBB2-AB48FD154057}"/>
              </a:ext>
            </a:extLst>
          </p:cNvPr>
          <p:cNvSpPr txBox="1"/>
          <p:nvPr/>
        </p:nvSpPr>
        <p:spPr>
          <a:xfrm>
            <a:off x="9144000" y="4705727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Trajet du ticket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C6D224-1BBE-481F-BF7C-4974DBD5DE9B}"/>
              </a:ext>
            </a:extLst>
          </p:cNvPr>
          <p:cNvSpPr txBox="1"/>
          <p:nvPr/>
        </p:nvSpPr>
        <p:spPr>
          <a:xfrm>
            <a:off x="9133258" y="5400971"/>
            <a:ext cx="279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Interactions matérielles</a:t>
            </a:r>
          </a:p>
        </p:txBody>
      </p:sp>
      <p:sp>
        <p:nvSpPr>
          <p:cNvPr id="36" name="Flèche : droite à entaille 35">
            <a:extLst>
              <a:ext uri="{FF2B5EF4-FFF2-40B4-BE49-F238E27FC236}">
                <a16:creationId xmlns:a16="http://schemas.microsoft.com/office/drawing/2014/main" id="{3EC46B45-D640-4965-96A8-D6168E0B53CA}"/>
              </a:ext>
            </a:extLst>
          </p:cNvPr>
          <p:cNvSpPr/>
          <p:nvPr/>
        </p:nvSpPr>
        <p:spPr>
          <a:xfrm rot="3444179">
            <a:off x="2967209" y="3002076"/>
            <a:ext cx="1693529" cy="327855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651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IMG1239">
            <a:extLst>
              <a:ext uri="{FF2B5EF4-FFF2-40B4-BE49-F238E27FC236}">
                <a16:creationId xmlns:a16="http://schemas.microsoft.com/office/drawing/2014/main" id="{75F30466-EFE3-47E2-BAF8-71626778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r="1309" b="36775"/>
          <a:stretch>
            <a:fillRect/>
          </a:stretch>
        </p:blipFill>
        <p:spPr bwMode="auto">
          <a:xfrm>
            <a:off x="340726" y="236993"/>
            <a:ext cx="2358150" cy="8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Valideur Tete impression CIMG1250">
            <a:extLst>
              <a:ext uri="{FF2B5EF4-FFF2-40B4-BE49-F238E27FC236}">
                <a16:creationId xmlns:a16="http://schemas.microsoft.com/office/drawing/2014/main" id="{CE3ACF14-9373-4010-953C-0FA879A6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/>
          <a:stretch>
            <a:fillRect/>
          </a:stretch>
        </p:blipFill>
        <p:spPr bwMode="auto">
          <a:xfrm>
            <a:off x="10039354" y="206659"/>
            <a:ext cx="1849178" cy="14031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IMG1252">
            <a:extLst>
              <a:ext uri="{FF2B5EF4-FFF2-40B4-BE49-F238E27FC236}">
                <a16:creationId xmlns:a16="http://schemas.microsoft.com/office/drawing/2014/main" id="{4141D61D-9158-48D0-BBD8-132B02AD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77" y="5182299"/>
            <a:ext cx="1933598" cy="140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6D49A3-3988-491E-8713-791F51E90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7" y="5173646"/>
            <a:ext cx="1238933" cy="123893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B2BDFD-53E2-4462-A1A9-52F873C82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34" y="3061275"/>
            <a:ext cx="2249371" cy="126527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1806E9C-F723-4E14-97C4-4314B1755A47}"/>
              </a:ext>
            </a:extLst>
          </p:cNvPr>
          <p:cNvSpPr txBox="1"/>
          <p:nvPr/>
        </p:nvSpPr>
        <p:spPr>
          <a:xfrm>
            <a:off x="3306000" y="487799"/>
            <a:ext cx="463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NOUVEAU SYSTÈME</a:t>
            </a:r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0DFC94A-5A1C-418C-BF7B-6A2553BB2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22" y="5240642"/>
            <a:ext cx="1135092" cy="1207545"/>
          </a:xfrm>
          <a:prstGeom prst="rect">
            <a:avLst/>
          </a:prstGeom>
        </p:spPr>
      </p:pic>
      <p:sp>
        <p:nvSpPr>
          <p:cNvPr id="17" name="Flèche : droite à entaille 16">
            <a:extLst>
              <a:ext uri="{FF2B5EF4-FFF2-40B4-BE49-F238E27FC236}">
                <a16:creationId xmlns:a16="http://schemas.microsoft.com/office/drawing/2014/main" id="{AE7C822B-071E-4F16-B246-64FE1324B65D}"/>
              </a:ext>
            </a:extLst>
          </p:cNvPr>
          <p:cNvSpPr/>
          <p:nvPr/>
        </p:nvSpPr>
        <p:spPr>
          <a:xfrm flipV="1">
            <a:off x="1769452" y="5667045"/>
            <a:ext cx="1158300" cy="138037"/>
          </a:xfrm>
          <a:prstGeom prst="notchedRightArrow">
            <a:avLst>
              <a:gd name="adj1" fmla="val 426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à entaille 22">
            <a:extLst>
              <a:ext uri="{FF2B5EF4-FFF2-40B4-BE49-F238E27FC236}">
                <a16:creationId xmlns:a16="http://schemas.microsoft.com/office/drawing/2014/main" id="{ED8EADFD-053A-4B92-BDD5-121652942D6B}"/>
              </a:ext>
            </a:extLst>
          </p:cNvPr>
          <p:cNvSpPr/>
          <p:nvPr/>
        </p:nvSpPr>
        <p:spPr>
          <a:xfrm flipH="1">
            <a:off x="1769452" y="5883872"/>
            <a:ext cx="1155592" cy="138037"/>
          </a:xfrm>
          <a:prstGeom prst="notchedRightArrow">
            <a:avLst>
              <a:gd name="adj1" fmla="val 426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à entaille 23">
            <a:extLst>
              <a:ext uri="{FF2B5EF4-FFF2-40B4-BE49-F238E27FC236}">
                <a16:creationId xmlns:a16="http://schemas.microsoft.com/office/drawing/2014/main" id="{D9416711-99F0-4773-B945-488415731DB5}"/>
              </a:ext>
            </a:extLst>
          </p:cNvPr>
          <p:cNvSpPr/>
          <p:nvPr/>
        </p:nvSpPr>
        <p:spPr>
          <a:xfrm rot="19869131">
            <a:off x="1647606" y="4853115"/>
            <a:ext cx="2968962" cy="225673"/>
          </a:xfrm>
          <a:prstGeom prst="notchedRightArrow">
            <a:avLst>
              <a:gd name="adj1" fmla="val 263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11E1BB4-0E69-4400-8531-B7205183E75A}"/>
              </a:ext>
            </a:extLst>
          </p:cNvPr>
          <p:cNvSpPr txBox="1"/>
          <p:nvPr/>
        </p:nvSpPr>
        <p:spPr>
          <a:xfrm>
            <a:off x="4363800" y="4374607"/>
            <a:ext cx="224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Carte ICC</a:t>
            </a:r>
          </a:p>
        </p:txBody>
      </p:sp>
      <p:sp>
        <p:nvSpPr>
          <p:cNvPr id="26" name="Flèche : droite à entaille 25">
            <a:extLst>
              <a:ext uri="{FF2B5EF4-FFF2-40B4-BE49-F238E27FC236}">
                <a16:creationId xmlns:a16="http://schemas.microsoft.com/office/drawing/2014/main" id="{35DB2C2F-17EE-4B8D-B3FF-DA632B5950BD}"/>
              </a:ext>
            </a:extLst>
          </p:cNvPr>
          <p:cNvSpPr/>
          <p:nvPr/>
        </p:nvSpPr>
        <p:spPr>
          <a:xfrm rot="5400000">
            <a:off x="1105436" y="1367488"/>
            <a:ext cx="713035" cy="484632"/>
          </a:xfrm>
          <a:prstGeom prst="notchedRightArrow">
            <a:avLst>
              <a:gd name="adj1" fmla="val 426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F061E1-B459-4D8B-91ED-6DE5BD436B14}"/>
              </a:ext>
            </a:extLst>
          </p:cNvPr>
          <p:cNvSpPr txBox="1"/>
          <p:nvPr/>
        </p:nvSpPr>
        <p:spPr>
          <a:xfrm>
            <a:off x="2352583" y="6448187"/>
            <a:ext cx="1837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Maître de Voyage</a:t>
            </a:r>
            <a:endParaRPr lang="fr-FR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6229DF-9AD9-4D3A-9FDC-B2304B3457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77" y="1609804"/>
            <a:ext cx="2069575" cy="116413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9788C5-3320-4FE8-83C9-ADD75A4ADE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9" y="1817203"/>
            <a:ext cx="2211684" cy="1244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CD85A8E-03E6-427C-8A5E-674E46FC71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96" y="4190260"/>
            <a:ext cx="2060102" cy="1158808"/>
          </a:xfrm>
          <a:prstGeom prst="rect">
            <a:avLst/>
          </a:prstGeom>
        </p:spPr>
      </p:pic>
      <p:sp>
        <p:nvSpPr>
          <p:cNvPr id="18" name="Flèche : droite à entaille 17">
            <a:extLst>
              <a:ext uri="{FF2B5EF4-FFF2-40B4-BE49-F238E27FC236}">
                <a16:creationId xmlns:a16="http://schemas.microsoft.com/office/drawing/2014/main" id="{C72B366C-2B63-4A84-BC5B-0090DACB5D6F}"/>
              </a:ext>
            </a:extLst>
          </p:cNvPr>
          <p:cNvSpPr/>
          <p:nvPr/>
        </p:nvSpPr>
        <p:spPr>
          <a:xfrm rot="8779078">
            <a:off x="9221379" y="1305706"/>
            <a:ext cx="646695" cy="484632"/>
          </a:xfrm>
          <a:prstGeom prst="notchedRightArrow">
            <a:avLst>
              <a:gd name="adj1" fmla="val 426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à entaille 18">
            <a:extLst>
              <a:ext uri="{FF2B5EF4-FFF2-40B4-BE49-F238E27FC236}">
                <a16:creationId xmlns:a16="http://schemas.microsoft.com/office/drawing/2014/main" id="{CEED1D57-FA7C-4462-9D14-472ACA809BC2}"/>
              </a:ext>
            </a:extLst>
          </p:cNvPr>
          <p:cNvSpPr/>
          <p:nvPr/>
        </p:nvSpPr>
        <p:spPr>
          <a:xfrm rot="12215110">
            <a:off x="8912487" y="5047727"/>
            <a:ext cx="1139384" cy="484632"/>
          </a:xfrm>
          <a:prstGeom prst="notchedRightArrow">
            <a:avLst>
              <a:gd name="adj1" fmla="val 4267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à entaille 15">
            <a:extLst>
              <a:ext uri="{FF2B5EF4-FFF2-40B4-BE49-F238E27FC236}">
                <a16:creationId xmlns:a16="http://schemas.microsoft.com/office/drawing/2014/main" id="{BC6CF05D-1F27-45AA-AB42-14FDB19CE8E7}"/>
              </a:ext>
            </a:extLst>
          </p:cNvPr>
          <p:cNvSpPr/>
          <p:nvPr/>
        </p:nvSpPr>
        <p:spPr>
          <a:xfrm rot="19774960">
            <a:off x="6524502" y="2949600"/>
            <a:ext cx="1347259" cy="325375"/>
          </a:xfrm>
          <a:prstGeom prst="notchedRightArrow">
            <a:avLst>
              <a:gd name="adj1" fmla="val 4267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à entaille 28">
            <a:extLst>
              <a:ext uri="{FF2B5EF4-FFF2-40B4-BE49-F238E27FC236}">
                <a16:creationId xmlns:a16="http://schemas.microsoft.com/office/drawing/2014/main" id="{82C985A9-EDC5-400C-A902-AC440EBEA7B3}"/>
              </a:ext>
            </a:extLst>
          </p:cNvPr>
          <p:cNvSpPr/>
          <p:nvPr/>
        </p:nvSpPr>
        <p:spPr>
          <a:xfrm rot="1566834">
            <a:off x="6097565" y="4396904"/>
            <a:ext cx="1347259" cy="325375"/>
          </a:xfrm>
          <a:prstGeom prst="notchedRightArrow">
            <a:avLst>
              <a:gd name="adj1" fmla="val 4267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à entaille 29">
            <a:extLst>
              <a:ext uri="{FF2B5EF4-FFF2-40B4-BE49-F238E27FC236}">
                <a16:creationId xmlns:a16="http://schemas.microsoft.com/office/drawing/2014/main" id="{57FC90CC-338A-47FE-AE5C-626ABF0AFEAA}"/>
              </a:ext>
            </a:extLst>
          </p:cNvPr>
          <p:cNvSpPr/>
          <p:nvPr/>
        </p:nvSpPr>
        <p:spPr>
          <a:xfrm rot="8944468">
            <a:off x="6291835" y="2656806"/>
            <a:ext cx="1347259" cy="325375"/>
          </a:xfrm>
          <a:prstGeom prst="notchedRightArrow">
            <a:avLst>
              <a:gd name="adj1" fmla="val 4267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à entaille 30">
            <a:extLst>
              <a:ext uri="{FF2B5EF4-FFF2-40B4-BE49-F238E27FC236}">
                <a16:creationId xmlns:a16="http://schemas.microsoft.com/office/drawing/2014/main" id="{B576D495-D07F-4899-83D7-076B726D2FD1}"/>
              </a:ext>
            </a:extLst>
          </p:cNvPr>
          <p:cNvSpPr/>
          <p:nvPr/>
        </p:nvSpPr>
        <p:spPr>
          <a:xfrm rot="12561853">
            <a:off x="2541542" y="3205955"/>
            <a:ext cx="1833649" cy="273316"/>
          </a:xfrm>
          <a:prstGeom prst="notchedRightArrow">
            <a:avLst>
              <a:gd name="adj1" fmla="val 4267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à entaille 31">
            <a:extLst>
              <a:ext uri="{FF2B5EF4-FFF2-40B4-BE49-F238E27FC236}">
                <a16:creationId xmlns:a16="http://schemas.microsoft.com/office/drawing/2014/main" id="{C0529AE4-CEBD-4413-8B68-D99C8A1E6058}"/>
              </a:ext>
            </a:extLst>
          </p:cNvPr>
          <p:cNvSpPr/>
          <p:nvPr/>
        </p:nvSpPr>
        <p:spPr>
          <a:xfrm rot="1761853">
            <a:off x="2628175" y="2887249"/>
            <a:ext cx="1833649" cy="273316"/>
          </a:xfrm>
          <a:prstGeom prst="notchedRightArrow">
            <a:avLst>
              <a:gd name="adj1" fmla="val 42672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à entaille 32">
            <a:extLst>
              <a:ext uri="{FF2B5EF4-FFF2-40B4-BE49-F238E27FC236}">
                <a16:creationId xmlns:a16="http://schemas.microsoft.com/office/drawing/2014/main" id="{84644F33-9D48-4933-AFE8-E1FB7A61386B}"/>
              </a:ext>
            </a:extLst>
          </p:cNvPr>
          <p:cNvSpPr/>
          <p:nvPr/>
        </p:nvSpPr>
        <p:spPr>
          <a:xfrm rot="9069131">
            <a:off x="1515783" y="4680347"/>
            <a:ext cx="2968962" cy="225673"/>
          </a:xfrm>
          <a:prstGeom prst="notchedRightArrow">
            <a:avLst>
              <a:gd name="adj1" fmla="val 263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40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F63A2F1C-F813-4D57-B898-B03600DF0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0" y="1866876"/>
            <a:ext cx="8289042" cy="321490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489AF35-6CBB-4971-9754-8B65874B1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9" y="2076280"/>
            <a:ext cx="7105208" cy="282400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B827DE3-3E56-49C0-A4B3-CFBEDEFAA28E}"/>
              </a:ext>
            </a:extLst>
          </p:cNvPr>
          <p:cNvSpPr txBox="1"/>
          <p:nvPr/>
        </p:nvSpPr>
        <p:spPr>
          <a:xfrm>
            <a:off x="0" y="0"/>
            <a:ext cx="646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DESCRIPTION DU PROJET</a:t>
            </a:r>
          </a:p>
        </p:txBody>
      </p:sp>
      <p:cxnSp>
        <p:nvCxnSpPr>
          <p:cNvPr id="2077" name="Connecteur droit avec flèche 1358">
            <a:extLst>
              <a:ext uri="{FF2B5EF4-FFF2-40B4-BE49-F238E27FC236}">
                <a16:creationId xmlns:a16="http://schemas.microsoft.com/office/drawing/2014/main" id="{FA91E528-66FE-47C8-8510-E84DB5E8A5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2305" y="2634877"/>
            <a:ext cx="717953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78" name="Connecteur en angle 1400">
            <a:extLst>
              <a:ext uri="{FF2B5EF4-FFF2-40B4-BE49-F238E27FC236}">
                <a16:creationId xmlns:a16="http://schemas.microsoft.com/office/drawing/2014/main" id="{7890B770-C32B-4D8C-990F-C276EC6F1BE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480229" y="3428999"/>
            <a:ext cx="3040063" cy="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Connecteur droit avec flèche 1358">
            <a:extLst>
              <a:ext uri="{FF2B5EF4-FFF2-40B4-BE49-F238E27FC236}">
                <a16:creationId xmlns:a16="http://schemas.microsoft.com/office/drawing/2014/main" id="{D29501CA-BD3D-4426-9A00-3BED7B007A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260" y="3428999"/>
            <a:ext cx="424437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Connecteur droit avec flèche 1358">
            <a:extLst>
              <a:ext uri="{FF2B5EF4-FFF2-40B4-BE49-F238E27FC236}">
                <a16:creationId xmlns:a16="http://schemas.microsoft.com/office/drawing/2014/main" id="{46659461-C826-4650-BD4F-28A25F1B3E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259" y="1928939"/>
            <a:ext cx="424437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Connecteur droit avec flèche 1358">
            <a:extLst>
              <a:ext uri="{FF2B5EF4-FFF2-40B4-BE49-F238E27FC236}">
                <a16:creationId xmlns:a16="http://schemas.microsoft.com/office/drawing/2014/main" id="{D7352B95-3BA8-427F-8F02-DD8A4EAB01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258" y="4915742"/>
            <a:ext cx="424437" cy="1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42848116-B074-4AD3-B9CB-F9128852794F}"/>
              </a:ext>
            </a:extLst>
          </p:cNvPr>
          <p:cNvSpPr txBox="1"/>
          <p:nvPr/>
        </p:nvSpPr>
        <p:spPr>
          <a:xfrm>
            <a:off x="9424691" y="1744273"/>
            <a:ext cx="23027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Partie Moteurs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AA67BE9-690C-4918-9376-D2CDAC387252}"/>
              </a:ext>
            </a:extLst>
          </p:cNvPr>
          <p:cNvSpPr txBox="1"/>
          <p:nvPr/>
        </p:nvSpPr>
        <p:spPr>
          <a:xfrm>
            <a:off x="9424692" y="2967334"/>
            <a:ext cx="2302705" cy="923330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Partie Lecture/Ecriture Magnétique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5C41CAF-E273-4180-9C82-00DD57933C97}"/>
              </a:ext>
            </a:extLst>
          </p:cNvPr>
          <p:cNvSpPr txBox="1"/>
          <p:nvPr/>
        </p:nvSpPr>
        <p:spPr>
          <a:xfrm>
            <a:off x="9424693" y="4731076"/>
            <a:ext cx="23027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Partie Impression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460BCA0-33B7-44F3-8FC4-6F2923C884F3}"/>
              </a:ext>
            </a:extLst>
          </p:cNvPr>
          <p:cNvSpPr txBox="1"/>
          <p:nvPr/>
        </p:nvSpPr>
        <p:spPr>
          <a:xfrm>
            <a:off x="3053918" y="1455938"/>
            <a:ext cx="5521903" cy="369332"/>
          </a:xfrm>
          <a:prstGeom prst="rect">
            <a:avLst/>
          </a:prstGeom>
          <a:solidFill>
            <a:srgbClr val="66CCF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Partie Interface Centralisation et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37022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142A35C-09BA-496D-BF9A-D082BA2E4800}"/>
              </a:ext>
            </a:extLst>
          </p:cNvPr>
          <p:cNvSpPr txBox="1"/>
          <p:nvPr/>
        </p:nvSpPr>
        <p:spPr>
          <a:xfrm>
            <a:off x="0" y="0"/>
            <a:ext cx="480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Diagrammes </a:t>
            </a:r>
            <a:r>
              <a:rPr lang="fr-FR" sz="2800" dirty="0" err="1">
                <a:solidFill>
                  <a:schemeClr val="accent1"/>
                </a:solidFill>
              </a:rPr>
              <a:t>SysML</a:t>
            </a: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B951A8-277E-4899-AAC4-C2063DFAE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06" b="1544"/>
          <a:stretch/>
        </p:blipFill>
        <p:spPr>
          <a:xfrm>
            <a:off x="-1" y="523220"/>
            <a:ext cx="6067453" cy="39648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4AAC75-F031-49CB-8BFA-0C1162D81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t="651" r="1273" b="1646"/>
          <a:stretch/>
        </p:blipFill>
        <p:spPr>
          <a:xfrm>
            <a:off x="6096000" y="2926447"/>
            <a:ext cx="6096000" cy="39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7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91E7F2B-D347-40AF-B744-DDB729EE0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4"/>
          <a:stretch/>
        </p:blipFill>
        <p:spPr>
          <a:xfrm>
            <a:off x="5094514" y="5038530"/>
            <a:ext cx="5486400" cy="142758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98016D-F7C7-4656-8DD7-C62C700444B8}"/>
              </a:ext>
            </a:extLst>
          </p:cNvPr>
          <p:cNvSpPr txBox="1"/>
          <p:nvPr/>
        </p:nvSpPr>
        <p:spPr>
          <a:xfrm>
            <a:off x="0" y="0"/>
            <a:ext cx="646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Diagramme de GANTT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944E391-082C-419C-BBF2-26CB6EE0F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967"/>
            <a:ext cx="9455176" cy="47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0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1266F49-28A5-4FE7-9C2C-6F2EDD6F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5" y="2622825"/>
            <a:ext cx="1269507" cy="13630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1B757F-420C-42D1-A017-441E8B0E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LES DIFFERENTES FONCTIONS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C9FE59-10EC-48E9-AA80-28788ADCE83C}"/>
              </a:ext>
            </a:extLst>
          </p:cNvPr>
          <p:cNvSpPr txBox="1"/>
          <p:nvPr/>
        </p:nvSpPr>
        <p:spPr>
          <a:xfrm>
            <a:off x="630315" y="3879541"/>
            <a:ext cx="1118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Horloge Temps Réel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44E4FF-1242-4389-AF5F-6E63D16451F7}"/>
              </a:ext>
            </a:extLst>
          </p:cNvPr>
          <p:cNvSpPr txBox="1"/>
          <p:nvPr/>
        </p:nvSpPr>
        <p:spPr>
          <a:xfrm>
            <a:off x="9883928" y="2727654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GSM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A48AF7-AA11-4EC7-A1FC-050C82F6867D}"/>
              </a:ext>
            </a:extLst>
          </p:cNvPr>
          <p:cNvSpPr txBox="1"/>
          <p:nvPr/>
        </p:nvSpPr>
        <p:spPr>
          <a:xfrm>
            <a:off x="7910006" y="1801174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USB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9D3366E-986B-4E50-BD8A-528CDB07CC4A}"/>
              </a:ext>
            </a:extLst>
          </p:cNvPr>
          <p:cNvSpPr txBox="1"/>
          <p:nvPr/>
        </p:nvSpPr>
        <p:spPr>
          <a:xfrm>
            <a:off x="9028592" y="5404659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RS232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7CCC29-87CB-4EEF-A0EE-359C048337ED}"/>
              </a:ext>
            </a:extLst>
          </p:cNvPr>
          <p:cNvSpPr txBox="1"/>
          <p:nvPr/>
        </p:nvSpPr>
        <p:spPr>
          <a:xfrm>
            <a:off x="5042516" y="2133418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Afficheur LCD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B28417-8AFC-449B-B08D-FF03707A82E5}"/>
              </a:ext>
            </a:extLst>
          </p:cNvPr>
          <p:cNvSpPr txBox="1"/>
          <p:nvPr/>
        </p:nvSpPr>
        <p:spPr>
          <a:xfrm>
            <a:off x="5322163" y="3985918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PIC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0B13A9-AA6F-41B1-843C-06BAC73BBA63}"/>
              </a:ext>
            </a:extLst>
          </p:cNvPr>
          <p:cNvSpPr txBox="1"/>
          <p:nvPr/>
        </p:nvSpPr>
        <p:spPr>
          <a:xfrm>
            <a:off x="1785522" y="5682033"/>
            <a:ext cx="261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Capteur Température/Humidité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40A4A1-1B92-47EF-91B9-95EDC9FFB19C}"/>
              </a:ext>
            </a:extLst>
          </p:cNvPr>
          <p:cNvSpPr txBox="1"/>
          <p:nvPr/>
        </p:nvSpPr>
        <p:spPr>
          <a:xfrm>
            <a:off x="1864312" y="1985840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Mémoire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C9059F-0052-4E50-98E2-991F4944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6" y="2705100"/>
            <a:ext cx="2971800" cy="14478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D24ED4B-B550-4E3E-BFFF-16DEEC37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20" y="4341206"/>
            <a:ext cx="896112" cy="13533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ADA16BD-CE69-439F-859A-CCB6EBB4F2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5031" t="5175"/>
          <a:stretch/>
        </p:blipFill>
        <p:spPr>
          <a:xfrm>
            <a:off x="9924407" y="1320800"/>
            <a:ext cx="1260629" cy="140685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0217848-AE09-4AD5-B729-C40EFC9848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3" t="44985" r="31824" b="7119"/>
          <a:stretch/>
        </p:blipFill>
        <p:spPr>
          <a:xfrm>
            <a:off x="7838984" y="158805"/>
            <a:ext cx="1260629" cy="164236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3ADD189-6914-4BDF-B343-30D24F56C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29903" r="23548" b="27379"/>
          <a:stretch/>
        </p:blipFill>
        <p:spPr>
          <a:xfrm>
            <a:off x="8843145" y="4170584"/>
            <a:ext cx="1489479" cy="130378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49DA733-C852-4C2A-BED1-7BF42A6DF3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b="24209"/>
          <a:stretch/>
        </p:blipFill>
        <p:spPr>
          <a:xfrm>
            <a:off x="4847208" y="743891"/>
            <a:ext cx="2166982" cy="13208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AAD414C-1709-4E36-BE1B-1EF9FCD791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2" b="4785"/>
          <a:stretch/>
        </p:blipFill>
        <p:spPr>
          <a:xfrm>
            <a:off x="1745446" y="743890"/>
            <a:ext cx="1489480" cy="1241949"/>
          </a:xfrm>
          <a:prstGeom prst="rect">
            <a:avLst/>
          </a:prstGeom>
        </p:spPr>
      </p:pic>
      <p:sp>
        <p:nvSpPr>
          <p:cNvPr id="30" name="Flèche : droite à entaille 29">
            <a:extLst>
              <a:ext uri="{FF2B5EF4-FFF2-40B4-BE49-F238E27FC236}">
                <a16:creationId xmlns:a16="http://schemas.microsoft.com/office/drawing/2014/main" id="{BB89D287-128C-4B02-BF18-61861EBF1E10}"/>
              </a:ext>
            </a:extLst>
          </p:cNvPr>
          <p:cNvSpPr/>
          <p:nvPr/>
        </p:nvSpPr>
        <p:spPr>
          <a:xfrm rot="7919378">
            <a:off x="7032368" y="2112856"/>
            <a:ext cx="978408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à entaille 30">
            <a:extLst>
              <a:ext uri="{FF2B5EF4-FFF2-40B4-BE49-F238E27FC236}">
                <a16:creationId xmlns:a16="http://schemas.microsoft.com/office/drawing/2014/main" id="{36C22911-496A-4147-868B-A8540A330FF1}"/>
              </a:ext>
            </a:extLst>
          </p:cNvPr>
          <p:cNvSpPr/>
          <p:nvPr/>
        </p:nvSpPr>
        <p:spPr>
          <a:xfrm rot="9672942">
            <a:off x="7306043" y="2514484"/>
            <a:ext cx="2620756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à entaille 32">
            <a:extLst>
              <a:ext uri="{FF2B5EF4-FFF2-40B4-BE49-F238E27FC236}">
                <a16:creationId xmlns:a16="http://schemas.microsoft.com/office/drawing/2014/main" id="{6FE89F87-059A-4408-8F8C-7154A22FEC22}"/>
              </a:ext>
            </a:extLst>
          </p:cNvPr>
          <p:cNvSpPr/>
          <p:nvPr/>
        </p:nvSpPr>
        <p:spPr>
          <a:xfrm rot="17989625">
            <a:off x="3015192" y="4507614"/>
            <a:ext cx="1825646" cy="484632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à entaille 33">
            <a:extLst>
              <a:ext uri="{FF2B5EF4-FFF2-40B4-BE49-F238E27FC236}">
                <a16:creationId xmlns:a16="http://schemas.microsoft.com/office/drawing/2014/main" id="{D648FB8F-FF16-4FB6-B104-DC845EAF11FE}"/>
              </a:ext>
            </a:extLst>
          </p:cNvPr>
          <p:cNvSpPr/>
          <p:nvPr/>
        </p:nvSpPr>
        <p:spPr>
          <a:xfrm rot="775802">
            <a:off x="1845115" y="3086384"/>
            <a:ext cx="2376910" cy="484632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à entaille 34">
            <a:extLst>
              <a:ext uri="{FF2B5EF4-FFF2-40B4-BE49-F238E27FC236}">
                <a16:creationId xmlns:a16="http://schemas.microsoft.com/office/drawing/2014/main" id="{B9030BB0-C1C2-4705-8481-44C82C947515}"/>
              </a:ext>
            </a:extLst>
          </p:cNvPr>
          <p:cNvSpPr/>
          <p:nvPr/>
        </p:nvSpPr>
        <p:spPr>
          <a:xfrm rot="2205748">
            <a:off x="2954822" y="2407763"/>
            <a:ext cx="1825646" cy="484632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à entaille 35">
            <a:extLst>
              <a:ext uri="{FF2B5EF4-FFF2-40B4-BE49-F238E27FC236}">
                <a16:creationId xmlns:a16="http://schemas.microsoft.com/office/drawing/2014/main" id="{F71FCF38-16AB-45C0-896D-F0A6CE7D98F1}"/>
              </a:ext>
            </a:extLst>
          </p:cNvPr>
          <p:cNvSpPr/>
          <p:nvPr/>
        </p:nvSpPr>
        <p:spPr>
          <a:xfrm rot="5400000">
            <a:off x="5426168" y="2578010"/>
            <a:ext cx="469451" cy="216735"/>
          </a:xfrm>
          <a:prstGeom prst="notchedRightArrow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92338D69-F465-49F1-AA9E-EF30E4390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5917"/>
              </p:ext>
            </p:extLst>
          </p:nvPr>
        </p:nvGraphicFramePr>
        <p:xfrm>
          <a:off x="5050405" y="4305402"/>
          <a:ext cx="3215631" cy="25120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4750">
                  <a:extLst>
                    <a:ext uri="{9D8B030D-6E8A-4147-A177-3AD203B41FA5}">
                      <a16:colId xmlns:a16="http://schemas.microsoft.com/office/drawing/2014/main" val="3034449286"/>
                    </a:ext>
                  </a:extLst>
                </a:gridCol>
                <a:gridCol w="1180881">
                  <a:extLst>
                    <a:ext uri="{9D8B030D-6E8A-4147-A177-3AD203B41FA5}">
                      <a16:colId xmlns:a16="http://schemas.microsoft.com/office/drawing/2014/main" val="2283592825"/>
                    </a:ext>
                  </a:extLst>
                </a:gridCol>
              </a:tblGrid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Caractéristiques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PIC18F26K22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159142"/>
                  </a:ext>
                </a:extLst>
              </a:tr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Taille mémoire (kB)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64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352697"/>
                  </a:ext>
                </a:extLst>
              </a:tr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Vitesse CPU (MIPS)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16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314158"/>
                  </a:ext>
                </a:extLst>
              </a:tr>
              <a:tr h="2816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Taille EEPROM (octets)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1024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545332"/>
                  </a:ext>
                </a:extLst>
              </a:tr>
              <a:tr h="17114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Communications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2-UART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5279"/>
                  </a:ext>
                </a:extLst>
              </a:tr>
              <a:tr h="1711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2-I2C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220762"/>
                  </a:ext>
                </a:extLst>
              </a:tr>
              <a:tr h="1711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2-SPI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95750"/>
                  </a:ext>
                </a:extLst>
              </a:tr>
              <a:tr h="1711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Timers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3x*8 bits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283864"/>
                  </a:ext>
                </a:extLst>
              </a:tr>
              <a:tr h="1711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4x16 bits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26881"/>
                  </a:ext>
                </a:extLst>
              </a:tr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ADC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17ch,10bits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93094"/>
                  </a:ext>
                </a:extLst>
              </a:tr>
              <a:tr h="2816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Température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-40°C à 125°C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12694"/>
                  </a:ext>
                </a:extLst>
              </a:tr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Tension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1.8V à 5.5V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52760"/>
                  </a:ext>
                </a:extLst>
              </a:tr>
              <a:tr h="1711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>
                          <a:effectLst/>
                        </a:rPr>
                        <a:t>Nombre de broches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28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10243"/>
                  </a:ext>
                </a:extLst>
              </a:tr>
            </a:tbl>
          </a:graphicData>
        </a:graphic>
      </p:graphicFrame>
      <p:sp>
        <p:nvSpPr>
          <p:cNvPr id="32" name="Flèche : droite à entaille 31">
            <a:extLst>
              <a:ext uri="{FF2B5EF4-FFF2-40B4-BE49-F238E27FC236}">
                <a16:creationId xmlns:a16="http://schemas.microsoft.com/office/drawing/2014/main" id="{8D569C20-4997-4E6E-B14B-33C5279AF2DE}"/>
              </a:ext>
            </a:extLst>
          </p:cNvPr>
          <p:cNvSpPr/>
          <p:nvPr/>
        </p:nvSpPr>
        <p:spPr>
          <a:xfrm rot="12589625">
            <a:off x="7174680" y="3847927"/>
            <a:ext cx="1825646" cy="484632"/>
          </a:xfrm>
          <a:prstGeom prst="notchedRightArrow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0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F4F358B-EE4D-47B8-8CA6-3CECB123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63061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79A7BF-1621-47F6-AD83-01D6E07DF4CE}"/>
              </a:ext>
            </a:extLst>
          </p:cNvPr>
          <p:cNvSpPr txBox="1"/>
          <p:nvPr/>
        </p:nvSpPr>
        <p:spPr>
          <a:xfrm>
            <a:off x="0" y="0"/>
            <a:ext cx="48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SCHEMA</a:t>
            </a:r>
            <a:r>
              <a:rPr lang="fr-FR" sz="3600" dirty="0">
                <a:solidFill>
                  <a:schemeClr val="accent1"/>
                </a:solidFill>
              </a:rPr>
              <a:t> </a:t>
            </a:r>
            <a:r>
              <a:rPr lang="fr-FR" sz="2800" dirty="0">
                <a:solidFill>
                  <a:schemeClr val="accent1"/>
                </a:solidFill>
              </a:rPr>
              <a:t>STRUCTUREL</a:t>
            </a:r>
            <a:endParaRPr lang="fr-F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8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A0A0759-EB6E-412A-88D4-69BEFC053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74F0E08-EF0C-4559-8C21-323C5700A0D8}"/>
              </a:ext>
            </a:extLst>
          </p:cNvPr>
          <p:cNvSpPr txBox="1"/>
          <p:nvPr/>
        </p:nvSpPr>
        <p:spPr>
          <a:xfrm>
            <a:off x="0" y="0"/>
            <a:ext cx="48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SCHEMA</a:t>
            </a:r>
            <a:r>
              <a:rPr lang="fr-FR" sz="3600" dirty="0">
                <a:solidFill>
                  <a:schemeClr val="accent1"/>
                </a:solidFill>
              </a:rPr>
              <a:t> </a:t>
            </a:r>
            <a:r>
              <a:rPr lang="fr-FR" sz="2800" dirty="0">
                <a:solidFill>
                  <a:schemeClr val="accent1"/>
                </a:solidFill>
              </a:rPr>
              <a:t>STRUCTUREL</a:t>
            </a:r>
            <a:endParaRPr lang="fr-F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197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152</Words>
  <Application>Microsoft Office PowerPoint</Application>
  <PresentationFormat>Grand écran</PresentationFormat>
  <Paragraphs>71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</vt:lpstr>
      <vt:lpstr>Wingdings 3</vt:lpstr>
      <vt:lpstr>Facette</vt:lpstr>
      <vt:lpstr>PROJET VALAR2000 Arrêt Demandé</vt:lpstr>
      <vt:lpstr>SYSTÈME ACTUEL</vt:lpstr>
      <vt:lpstr>Présentation PowerPoint</vt:lpstr>
      <vt:lpstr>Présentation PowerPoint</vt:lpstr>
      <vt:lpstr>Présentation PowerPoint</vt:lpstr>
      <vt:lpstr>Présentation PowerPoint</vt:lpstr>
      <vt:lpstr>LES DIFFERENTES FONCTIONS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VALAR2000 Arrêt Demandé</dc:title>
  <dc:creator>Jordan berger</dc:creator>
  <cp:lastModifiedBy>Jordan berger</cp:lastModifiedBy>
  <cp:revision>39</cp:revision>
  <dcterms:created xsi:type="dcterms:W3CDTF">2018-06-01T17:47:34Z</dcterms:created>
  <dcterms:modified xsi:type="dcterms:W3CDTF">2018-06-11T09:40:26Z</dcterms:modified>
</cp:coreProperties>
</file>